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4" r:id="rId3"/>
    <p:sldId id="257" r:id="rId4"/>
    <p:sldId id="261" r:id="rId5"/>
    <p:sldId id="259" r:id="rId6"/>
    <p:sldId id="256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51"/>
    <p:restoredTop sz="94701"/>
  </p:normalViewPr>
  <p:slideViewPr>
    <p:cSldViewPr snapToGrid="0">
      <p:cViewPr>
        <p:scale>
          <a:sx n="41" d="100"/>
          <a:sy n="41" d="100"/>
        </p:scale>
        <p:origin x="2392" y="2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C915B-0028-4A44-8CBE-3495E0CF5D70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80330-F19A-254E-8468-83614E7089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36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80330-F19A-254E-8468-83614E70896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32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7C7B1-3762-94B5-09A2-0A2BECD16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CE4539-701D-C213-780C-EDA0FE30C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978E85-BD0B-A1A9-D9E5-78BF7983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29C0DF-A87F-FA1B-874C-16895B1C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91FFD6-21F1-976F-D38E-DAFD9670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46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43CB60-96BC-9426-4DDE-FE4974A5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AACDDE-DBAE-6CD4-17C1-AAF0D069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D5C90A-1D49-F38E-585A-313ECF5E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2527FA-A995-6B55-C4A1-21C37528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347ECE-B61B-DAB5-1FE0-5612961B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35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2A317D-FB6C-55A8-711F-343984741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85D360-F39C-F3C8-3D51-98EF4CE39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AFA21F-AED6-8F28-4DAD-FB7AD970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6A4E9D-D8C5-00C1-23C8-FB9CEB94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FABF69-00B8-EB53-B4F7-9204AC8D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36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C580D0-BFF0-B44F-3C25-9D98DD14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992BBE-78CC-EF4D-F679-6A36044BC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3E2BC8-DB1F-A898-121D-F04C953C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33D52A-D432-8309-2264-6B21FB16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BAED98-B192-904F-2D4B-A42F8403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58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03C3B-97FE-7C8F-7F18-D15EC6BA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EBFA5D-7AAF-3F0A-253A-A96CA8E46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1EFDDC-1DD8-B3E7-F6E9-88430094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EEECF1-C589-415E-73E2-A7FC3C22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5B31D5-C315-FE21-AE76-32B7F41E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89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D4AA3-0609-5CF2-96C5-343FA37E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182B87-5AB5-2593-90D8-EB8128D9F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649201-ABEC-7E89-40CB-8F11ED334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A668B8-805F-1C52-37B2-1EA91B35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ECF0A5-0D89-A9FC-C148-1DAA91EE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7A54C9-A668-2C39-B266-BCACC243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3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43D0D-289E-CC4A-4913-714C9164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546F57-4C67-F070-A02D-E9D70330C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159A9-8F9D-BE2C-E1E0-FD85A98E8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8F119E-4F23-D591-BBD1-2156245C7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E62024-6DE9-62E5-8262-396D6914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0FF09DD-B3FD-A9F2-5DB6-E63087D9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77A76FA-F182-E2F2-7A84-05822898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1AB9D9-164C-C8E4-4317-15BA6629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53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3AACDB-D01C-6789-4A36-33351114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267F37-DF06-F4AF-419E-AF805D7A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716916-72CD-5F6A-C9C6-46108D6D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97B3B7-A3EA-A64F-E621-95AF3884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10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2CC677-2D48-6A1B-F4CF-FB2B7684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BA0868A-2A9F-3915-EF2E-DE0F13B7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054C6C-C9CE-8715-EE3F-82D6585D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3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B2411A-361B-7A99-2342-E42F3482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A07AC6-6008-0FDC-776A-C533F8F7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695519-8686-8D38-2BD0-3D86FD7D3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AA77E4-2D74-2C09-D5F1-56C7B1A4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B59C0D-7111-8D71-026E-BE414A19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8915FC-BD26-F798-B6FB-D74521F7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46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4720D-08EF-C07E-69D2-7715E077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FFD9607-BC8F-C800-B84A-73830AFFA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4E5E75-51E0-A362-4281-403FB3C70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DD06CD-7098-3C51-B343-0A4A0698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F572A7-DEFE-4F54-BBF8-09820ED5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A10DE6-1E81-CCEE-8EA0-2CEFE6B1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9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CA240E-5B5D-8C48-A0AD-0324E8E8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0C869B-0272-D5B9-46D5-98DD6EA0D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0A152A-FDC2-353E-7E36-D4E7592E7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D6758-7E10-B94C-8551-43ECDC018E54}" type="datetimeFigureOut">
              <a:rPr lang="it-IT" smtClean="0"/>
              <a:t>10/01/24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8BC161-14B2-C0F2-4807-19D22707B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C2343-9557-E521-0CE8-348DCBD05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D7119-0CB9-BD4A-9087-93B4CDCCCC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70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228F18-48BB-39A5-21AF-A88F09F0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1" b="-1"/>
          <a:stretch/>
        </p:blipFill>
        <p:spPr>
          <a:xfrm>
            <a:off x="1" y="10"/>
            <a:ext cx="901337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7CFB0F-2EA9-21FA-320B-33CAC12E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983" y="370959"/>
            <a:ext cx="3391839" cy="1980355"/>
          </a:xfrm>
        </p:spPr>
        <p:txBody>
          <a:bodyPr>
            <a:normAutofit/>
          </a:bodyPr>
          <a:lstStyle/>
          <a:p>
            <a:pPr algn="ctr"/>
            <a:r>
              <a:rPr lang="it-IT" sz="6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Dantes</a:t>
            </a:r>
            <a:r>
              <a:rPr lang="it-IT" sz="6000" dirty="0">
                <a:latin typeface="Cambria Math" panose="02040503050406030204" pitchFamily="18" charset="0"/>
                <a:ea typeface="Cambria Math" panose="02040503050406030204" pitchFamily="18" charset="0"/>
              </a:rPr>
              <a:t> Trip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DBD9BC-33A3-339D-1472-20880AF5834C}"/>
              </a:ext>
            </a:extLst>
          </p:cNvPr>
          <p:cNvSpPr txBox="1"/>
          <p:nvPr/>
        </p:nvSpPr>
        <p:spPr>
          <a:xfrm>
            <a:off x="10384902" y="5657671"/>
            <a:ext cx="23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Alessio Tommasi</a:t>
            </a:r>
          </a:p>
          <a:p>
            <a:r>
              <a:rPr lang="it-IT" dirty="0"/>
              <a:t>Gariboldi Paolo</a:t>
            </a:r>
          </a:p>
          <a:p>
            <a:r>
              <a:rPr lang="it-IT" dirty="0"/>
              <a:t>Luca Rausa</a:t>
            </a:r>
          </a:p>
        </p:txBody>
      </p:sp>
    </p:spTree>
    <p:extLst>
      <p:ext uri="{BB962C8B-B14F-4D97-AF65-F5344CB8AC3E}">
        <p14:creationId xmlns:p14="http://schemas.microsoft.com/office/powerpoint/2010/main" val="384582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37D73-21EB-88B3-6AAD-AD25472D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		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15A25A-86B4-C211-122A-85FEBA38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9BF993-B35E-24A5-E345-F7D3DB05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3284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3BE399-B3C4-523A-9B1B-ACD2EADA32B5}"/>
              </a:ext>
            </a:extLst>
          </p:cNvPr>
          <p:cNvSpPr txBox="1"/>
          <p:nvPr/>
        </p:nvSpPr>
        <p:spPr>
          <a:xfrm>
            <a:off x="2870470" y="3884096"/>
            <a:ext cx="5029200" cy="101566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Classi utilizzate nella gestione delle Magie: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91FE8DF-C130-C92C-AFBC-20386600A1FE}"/>
              </a:ext>
            </a:extLst>
          </p:cNvPr>
          <p:cNvSpPr/>
          <p:nvPr/>
        </p:nvSpPr>
        <p:spPr>
          <a:xfrm>
            <a:off x="1046185" y="1271699"/>
            <a:ext cx="1185334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024662E-05A1-15C7-FE56-C7AF86E9AEF4}"/>
              </a:ext>
            </a:extLst>
          </p:cNvPr>
          <p:cNvSpPr/>
          <p:nvPr/>
        </p:nvSpPr>
        <p:spPr>
          <a:xfrm>
            <a:off x="2384655" y="1271699"/>
            <a:ext cx="1185334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F0F628F-EFA1-7368-9482-C04A3D2460FA}"/>
              </a:ext>
            </a:extLst>
          </p:cNvPr>
          <p:cNvSpPr/>
          <p:nvPr/>
        </p:nvSpPr>
        <p:spPr>
          <a:xfrm>
            <a:off x="2021911" y="5251563"/>
            <a:ext cx="1185334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301BA36-8DB8-CAD7-8DD3-7EDCBC1DFA3C}"/>
              </a:ext>
            </a:extLst>
          </p:cNvPr>
          <p:cNvSpPr/>
          <p:nvPr/>
        </p:nvSpPr>
        <p:spPr>
          <a:xfrm>
            <a:off x="5870849" y="2244615"/>
            <a:ext cx="591586" cy="3693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04AF78C-3059-24E9-D1D0-E365C46F8D58}"/>
              </a:ext>
            </a:extLst>
          </p:cNvPr>
          <p:cNvSpPr/>
          <p:nvPr/>
        </p:nvSpPr>
        <p:spPr>
          <a:xfrm>
            <a:off x="8127664" y="4010662"/>
            <a:ext cx="1347076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96C9F7F-823D-3020-673A-043EB78A9A03}"/>
              </a:ext>
            </a:extLst>
          </p:cNvPr>
          <p:cNvSpPr/>
          <p:nvPr/>
        </p:nvSpPr>
        <p:spPr>
          <a:xfrm>
            <a:off x="5869768" y="3254314"/>
            <a:ext cx="1185334" cy="49484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A75BE18-F130-CABA-5F63-A21DACB86BB6}"/>
              </a:ext>
            </a:extLst>
          </p:cNvPr>
          <p:cNvSpPr/>
          <p:nvPr/>
        </p:nvSpPr>
        <p:spPr>
          <a:xfrm>
            <a:off x="6392062" y="5761493"/>
            <a:ext cx="888460" cy="41547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Immagine che contiene cervo, mammifero, cartone animato, palchi&#10;&#10;Descrizione generata automaticamente">
            <a:extLst>
              <a:ext uri="{FF2B5EF4-FFF2-40B4-BE49-F238E27FC236}">
                <a16:creationId xmlns:a16="http://schemas.microsoft.com/office/drawing/2014/main" id="{093DB09F-4C29-BA52-A129-364B0DBB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8042" y="1574800"/>
            <a:ext cx="1934833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FF76BA-F72E-F2C4-A29C-B7355BF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85" y="-2"/>
            <a:ext cx="12333284" cy="7230725"/>
          </a:xfrm>
          <a:prstGeom prst="rect">
            <a:avLst/>
          </a:prstGeom>
        </p:spPr>
      </p:pic>
      <p:pic>
        <p:nvPicPr>
          <p:cNvPr id="5" name="Immagine 4" descr="Immagine che contiene cervo, mammifero, cartone animato, palchi&#10;&#10;Descrizione generata automaticamente">
            <a:extLst>
              <a:ext uri="{FF2B5EF4-FFF2-40B4-BE49-F238E27FC236}">
                <a16:creationId xmlns:a16="http://schemas.microsoft.com/office/drawing/2014/main" id="{FCAC9ED0-0BE2-4BC4-F7D1-E188C423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1363"/>
            <a:ext cx="1934833" cy="5039360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E092CA-3638-CF59-81D2-37947B1217E5}"/>
              </a:ext>
            </a:extLst>
          </p:cNvPr>
          <p:cNvSpPr txBox="1"/>
          <p:nvPr/>
        </p:nvSpPr>
        <p:spPr>
          <a:xfrm>
            <a:off x="3284452" y="2056783"/>
            <a:ext cx="6257346" cy="353943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Nel gioco e inoltre presente un NPC</a:t>
            </a:r>
          </a:p>
          <a:p>
            <a:pPr algn="ctr"/>
            <a:r>
              <a:rPr lang="it-IT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E stata dunque implementata le relative funzionalità riguardanti dialoghi testuali audio di essi.</a:t>
            </a:r>
          </a:p>
          <a:p>
            <a:pPr algn="ctr"/>
            <a:r>
              <a:rPr lang="it-IT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Tenendo conto di future possibili espansioni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70C5B59-E354-C898-D9EB-74712F2B2AA8}"/>
              </a:ext>
            </a:extLst>
          </p:cNvPr>
          <p:cNvSpPr/>
          <p:nvPr/>
        </p:nvSpPr>
        <p:spPr>
          <a:xfrm>
            <a:off x="2099118" y="106126"/>
            <a:ext cx="1185334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B0937C9-D925-5842-5A3D-EBF334015D27}"/>
              </a:ext>
            </a:extLst>
          </p:cNvPr>
          <p:cNvSpPr/>
          <p:nvPr/>
        </p:nvSpPr>
        <p:spPr>
          <a:xfrm>
            <a:off x="7965510" y="1079042"/>
            <a:ext cx="1364469" cy="65676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434998E-9113-828B-E5D1-DE6921C6C6D9}"/>
              </a:ext>
            </a:extLst>
          </p:cNvPr>
          <p:cNvSpPr/>
          <p:nvPr/>
        </p:nvSpPr>
        <p:spPr>
          <a:xfrm>
            <a:off x="6245817" y="6083084"/>
            <a:ext cx="813661" cy="50908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53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FF76BA-F72E-F2C4-A29C-B7355BF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85" y="-2"/>
            <a:ext cx="12333284" cy="72307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E092CA-3638-CF59-81D2-37947B1217E5}"/>
              </a:ext>
            </a:extLst>
          </p:cNvPr>
          <p:cNvSpPr txBox="1"/>
          <p:nvPr/>
        </p:nvSpPr>
        <p:spPr>
          <a:xfrm>
            <a:off x="-114224" y="4398632"/>
            <a:ext cx="6257346" cy="193899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Spesso per proseguire nei vari livelli si devono trovare oggetti chiave, oppure in essi sono presenti oggetti che permettono di aumentare le statistiche del nostro personaggio. </a:t>
            </a:r>
          </a:p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Tali funzionalità sono implementate con le seguenti classi: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70C5B59-E354-C898-D9EB-74712F2B2AA8}"/>
              </a:ext>
            </a:extLst>
          </p:cNvPr>
          <p:cNvSpPr/>
          <p:nvPr/>
        </p:nvSpPr>
        <p:spPr>
          <a:xfrm>
            <a:off x="-141286" y="739940"/>
            <a:ext cx="1364469" cy="23567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B0937C9-D925-5842-5A3D-EBF334015D27}"/>
              </a:ext>
            </a:extLst>
          </p:cNvPr>
          <p:cNvSpPr/>
          <p:nvPr/>
        </p:nvSpPr>
        <p:spPr>
          <a:xfrm>
            <a:off x="9271796" y="1079042"/>
            <a:ext cx="1364469" cy="65676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434998E-9113-828B-E5D1-DE6921C6C6D9}"/>
              </a:ext>
            </a:extLst>
          </p:cNvPr>
          <p:cNvSpPr/>
          <p:nvPr/>
        </p:nvSpPr>
        <p:spPr>
          <a:xfrm>
            <a:off x="7806978" y="2650992"/>
            <a:ext cx="1464818" cy="77800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21767897-FC46-A9DD-001B-22F9DCE42DF8}"/>
              </a:ext>
            </a:extLst>
          </p:cNvPr>
          <p:cNvSpPr/>
          <p:nvPr/>
        </p:nvSpPr>
        <p:spPr>
          <a:xfrm>
            <a:off x="9271795" y="2166898"/>
            <a:ext cx="878813" cy="12338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5A352EF-715A-613F-3398-C6B25EED26F1}"/>
              </a:ext>
            </a:extLst>
          </p:cNvPr>
          <p:cNvSpPr/>
          <p:nvPr/>
        </p:nvSpPr>
        <p:spPr>
          <a:xfrm>
            <a:off x="10383147" y="2814854"/>
            <a:ext cx="1212060" cy="12338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7B14390-0620-857B-2E96-41174902AACF}"/>
              </a:ext>
            </a:extLst>
          </p:cNvPr>
          <p:cNvSpPr/>
          <p:nvPr/>
        </p:nvSpPr>
        <p:spPr>
          <a:xfrm>
            <a:off x="9271795" y="5483138"/>
            <a:ext cx="1212060" cy="97318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arte&#10;&#10;Descrizione generata automaticamente">
            <a:extLst>
              <a:ext uri="{FF2B5EF4-FFF2-40B4-BE49-F238E27FC236}">
                <a16:creationId xmlns:a16="http://schemas.microsoft.com/office/drawing/2014/main" id="{1E7E1A3C-99DD-5CBB-1F62-9E1FAE7CA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0254">
            <a:off x="-4937099" y="366301"/>
            <a:ext cx="4267200" cy="5194300"/>
          </a:xfrm>
          <a:prstGeom prst="rect">
            <a:avLst/>
          </a:prstGeom>
        </p:spPr>
      </p:pic>
      <p:pic>
        <p:nvPicPr>
          <p:cNvPr id="13" name="Immagine 12" descr="Immagine che contiene cartone animato, giocattolo, lanterna&#10;&#10;Descrizione generata automaticamente">
            <a:extLst>
              <a:ext uri="{FF2B5EF4-FFF2-40B4-BE49-F238E27FC236}">
                <a16:creationId xmlns:a16="http://schemas.microsoft.com/office/drawing/2014/main" id="{71873452-AE1B-195E-3E74-96E0A94F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286" y="7966414"/>
            <a:ext cx="3393221" cy="17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6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FF76BA-F72E-F2C4-A29C-B7355BF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85" y="-2"/>
            <a:ext cx="12333284" cy="72307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E092CA-3638-CF59-81D2-37947B1217E5}"/>
              </a:ext>
            </a:extLst>
          </p:cNvPr>
          <p:cNvSpPr txBox="1"/>
          <p:nvPr/>
        </p:nvSpPr>
        <p:spPr>
          <a:xfrm>
            <a:off x="1154750" y="3460028"/>
            <a:ext cx="6257346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Gestione Dei nemici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70C5B59-E354-C898-D9EB-74712F2B2AA8}"/>
              </a:ext>
            </a:extLst>
          </p:cNvPr>
          <p:cNvSpPr/>
          <p:nvPr/>
        </p:nvSpPr>
        <p:spPr>
          <a:xfrm>
            <a:off x="4058180" y="4304775"/>
            <a:ext cx="3748797" cy="292594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7B14390-0620-857B-2E96-41174902AACF}"/>
              </a:ext>
            </a:extLst>
          </p:cNvPr>
          <p:cNvSpPr/>
          <p:nvPr/>
        </p:nvSpPr>
        <p:spPr>
          <a:xfrm>
            <a:off x="7987601" y="5187448"/>
            <a:ext cx="1212060" cy="204327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arte&#10;&#10;Descrizione generata automaticamente">
            <a:extLst>
              <a:ext uri="{FF2B5EF4-FFF2-40B4-BE49-F238E27FC236}">
                <a16:creationId xmlns:a16="http://schemas.microsoft.com/office/drawing/2014/main" id="{4AE3A245-BC75-70A6-F93D-20DBD40A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0254">
            <a:off x="-1179987" y="1071638"/>
            <a:ext cx="3373437" cy="4106356"/>
          </a:xfrm>
          <a:prstGeom prst="rect">
            <a:avLst/>
          </a:prstGeom>
        </p:spPr>
      </p:pic>
      <p:pic>
        <p:nvPicPr>
          <p:cNvPr id="12" name="Immagine 11" descr="Immagine che contiene cartone animato, giocattolo, lanterna&#10;&#10;Descrizione generata automaticamente">
            <a:extLst>
              <a:ext uri="{FF2B5EF4-FFF2-40B4-BE49-F238E27FC236}">
                <a16:creationId xmlns:a16="http://schemas.microsoft.com/office/drawing/2014/main" id="{1F1DEC15-988C-DF96-1558-9D42D256C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190" y="5767749"/>
            <a:ext cx="3393221" cy="17014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80BE5BF-4C3C-CB41-46E8-DCA9431E40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9469" y="0"/>
            <a:ext cx="8042529" cy="349714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18E6AF-DE72-44ED-D388-1D6C60BE7E23}"/>
              </a:ext>
            </a:extLst>
          </p:cNvPr>
          <p:cNvSpPr txBox="1"/>
          <p:nvPr/>
        </p:nvSpPr>
        <p:spPr>
          <a:xfrm>
            <a:off x="-5191030" y="-2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21F0171-69AF-590C-80D0-E0EA66E6C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422" y="7230723"/>
            <a:ext cx="12192000" cy="54864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B8CBC46-8F79-9AB7-A1D4-85A6B7FA8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3422" y="12717123"/>
            <a:ext cx="12192000" cy="5473958"/>
          </a:xfrm>
          <a:prstGeom prst="rect">
            <a:avLst/>
          </a:prstGeom>
        </p:spPr>
      </p:pic>
      <p:pic>
        <p:nvPicPr>
          <p:cNvPr id="17" name="Immagine 16" descr="Immagine che contiene cartone animato, giocattolo&#10;&#10;Descrizione generata automaticamente">
            <a:extLst>
              <a:ext uri="{FF2B5EF4-FFF2-40B4-BE49-F238E27FC236}">
                <a16:creationId xmlns:a16="http://schemas.microsoft.com/office/drawing/2014/main" id="{7807FF7F-DE2F-8BAA-A7D3-592EEF26B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39107">
            <a:off x="12062373" y="3318660"/>
            <a:ext cx="5607504" cy="46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A8762D-DF68-833C-5CD0-14A46BC9C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5FA814-03F6-1F8E-F3AA-2CDDD7B6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42" y="-7230725"/>
            <a:ext cx="12333284" cy="72307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AF0D66-2667-6AE5-83AC-F9E387B6F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0029"/>
            <a:ext cx="12192000" cy="5473958"/>
          </a:xfrm>
          <a:prstGeom prst="rect">
            <a:avLst/>
          </a:prstGeom>
        </p:spPr>
      </p:pic>
      <p:pic>
        <p:nvPicPr>
          <p:cNvPr id="9" name="Immagine 8" descr="Immagine che contiene cartone animato, giocattolo&#10;&#10;Descrizione generata automaticamente">
            <a:extLst>
              <a:ext uri="{FF2B5EF4-FFF2-40B4-BE49-F238E27FC236}">
                <a16:creationId xmlns:a16="http://schemas.microsoft.com/office/drawing/2014/main" id="{1D2BB44A-EEB9-25B0-2314-B337AF35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95610">
            <a:off x="9914260" y="1545606"/>
            <a:ext cx="5607504" cy="4691103"/>
          </a:xfrm>
          <a:prstGeom prst="rect">
            <a:avLst/>
          </a:prstGeom>
        </p:spPr>
      </p:pic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4EA6D2C4-B16D-2DD4-9F8E-6F61C3585CEE}"/>
              </a:ext>
            </a:extLst>
          </p:cNvPr>
          <p:cNvSpPr/>
          <p:nvPr/>
        </p:nvSpPr>
        <p:spPr>
          <a:xfrm rot="16200000">
            <a:off x="5770397" y="1079569"/>
            <a:ext cx="552865" cy="154485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62B28AD-6E75-F920-B4D2-F8FFF6E2AA5C}"/>
              </a:ext>
            </a:extLst>
          </p:cNvPr>
          <p:cNvSpPr txBox="1"/>
          <p:nvPr/>
        </p:nvSpPr>
        <p:spPr>
          <a:xfrm>
            <a:off x="3984432" y="2128431"/>
            <a:ext cx="4124793" cy="707886"/>
          </a:xfrm>
          <a:prstGeom prst="rect">
            <a:avLst/>
          </a:prstGeom>
          <a:solidFill>
            <a:schemeClr val="bg1">
              <a:alpha val="3891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Canvas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dell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area in cui ci troviamo dura 3 secondi</a:t>
            </a:r>
          </a:p>
        </p:txBody>
      </p: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15E966DD-327B-57F7-F7BE-203B168A3A40}"/>
              </a:ext>
            </a:extLst>
          </p:cNvPr>
          <p:cNvSpPr/>
          <p:nvPr/>
        </p:nvSpPr>
        <p:spPr>
          <a:xfrm>
            <a:off x="9618462" y="2743200"/>
            <a:ext cx="552865" cy="154485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5804E4A-3E1F-DB17-130D-BC1F10BAD8FD}"/>
              </a:ext>
            </a:extLst>
          </p:cNvPr>
          <p:cNvSpPr txBox="1"/>
          <p:nvPr/>
        </p:nvSpPr>
        <p:spPr>
          <a:xfrm>
            <a:off x="6570962" y="3303886"/>
            <a:ext cx="3012179" cy="400110"/>
          </a:xfrm>
          <a:prstGeom prst="rect">
            <a:avLst/>
          </a:prstGeom>
          <a:solidFill>
            <a:schemeClr val="bg1">
              <a:alpha val="3891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Personaggio giocante</a:t>
            </a:r>
          </a:p>
        </p:txBody>
      </p:sp>
      <p:sp>
        <p:nvSpPr>
          <p:cNvPr id="20" name="Parentesi graffa aperta 19">
            <a:extLst>
              <a:ext uri="{FF2B5EF4-FFF2-40B4-BE49-F238E27FC236}">
                <a16:creationId xmlns:a16="http://schemas.microsoft.com/office/drawing/2014/main" id="{066A36C1-E673-E48A-461B-AB8F9CDD32BB}"/>
              </a:ext>
            </a:extLst>
          </p:cNvPr>
          <p:cNvSpPr/>
          <p:nvPr/>
        </p:nvSpPr>
        <p:spPr>
          <a:xfrm rot="5400000">
            <a:off x="8712624" y="3838367"/>
            <a:ext cx="552865" cy="154485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82632C-D431-7385-D966-9AA50944D816}"/>
              </a:ext>
            </a:extLst>
          </p:cNvPr>
          <p:cNvSpPr txBox="1"/>
          <p:nvPr/>
        </p:nvSpPr>
        <p:spPr>
          <a:xfrm>
            <a:off x="6681184" y="3898645"/>
            <a:ext cx="2866636" cy="400110"/>
          </a:xfrm>
          <a:prstGeom prst="rect">
            <a:avLst/>
          </a:prstGeom>
          <a:solidFill>
            <a:schemeClr val="bg1">
              <a:alpha val="3891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Barra della vita corrente</a:t>
            </a:r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C89E49C3-9AC8-ECE5-AFD4-2E8E2C582995}"/>
              </a:ext>
            </a:extLst>
          </p:cNvPr>
          <p:cNvSpPr/>
          <p:nvPr/>
        </p:nvSpPr>
        <p:spPr>
          <a:xfrm rot="5400000">
            <a:off x="3698941" y="3841965"/>
            <a:ext cx="552865" cy="154485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590715-3B09-E54D-45A9-3A1DC655CBDC}"/>
              </a:ext>
            </a:extLst>
          </p:cNvPr>
          <p:cNvSpPr txBox="1"/>
          <p:nvPr/>
        </p:nvSpPr>
        <p:spPr>
          <a:xfrm>
            <a:off x="2540120" y="3867104"/>
            <a:ext cx="2866636" cy="400110"/>
          </a:xfrm>
          <a:prstGeom prst="rect">
            <a:avLst/>
          </a:prstGeom>
          <a:solidFill>
            <a:schemeClr val="bg1">
              <a:alpha val="3891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Elenco magie disponibili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E2B4BC1-9246-5F7F-F4D6-0A1AFCC3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963987"/>
            <a:ext cx="12192000" cy="54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9AF0D66-2667-6AE5-83AC-F9E387B6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4"/>
            <a:ext cx="12192000" cy="54739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A8762D-DF68-833C-5CD0-14A46BC9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90444"/>
            <a:ext cx="12192000" cy="5486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AF22291-4ED6-4C72-76A4-20E5932FC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2356"/>
            <a:ext cx="12192000" cy="54867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3BD8A3-9406-1D18-D91F-4A8A6AB2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81585"/>
            <a:ext cx="12192000" cy="55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7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9AF0D66-2667-6AE5-83AC-F9E387B6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73958"/>
            <a:ext cx="12192000" cy="54739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AF22291-4ED6-4C72-76A4-20E5932FC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4867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651C0D-A8BA-CFB6-9A28-A71EDBBB6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62768">
            <a:off x="11917483" y="1374254"/>
            <a:ext cx="3569325" cy="40588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482404-DC81-7FBD-9FDC-49C5D9663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73957"/>
            <a:ext cx="12192000" cy="55058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187DB7-65CA-4C29-4D7A-F915A90A29C1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6466A00-05E2-283A-5537-362EE9852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974218"/>
            <a:ext cx="12192000" cy="55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-5486787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AF22291-4ED6-4C72-76A4-20E5932F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6787"/>
            <a:ext cx="12192000" cy="54867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A77967-2A49-6A82-15A6-C14ED703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30"/>
            <a:ext cx="12192000" cy="55058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A44CB7-D2A5-2726-69B0-674D49BA2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62768">
            <a:off x="10005556" y="1168115"/>
            <a:ext cx="3569325" cy="4058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D6CE7F-D09D-0A29-45B4-E2C557283FD6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AC131E2-70FB-69C5-98A9-42AA4843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66530"/>
            <a:ext cx="12192000" cy="5560336"/>
          </a:xfrm>
          <a:prstGeom prst="rect">
            <a:avLst/>
          </a:prstGeom>
        </p:spPr>
      </p:pic>
      <p:pic>
        <p:nvPicPr>
          <p:cNvPr id="10" name="Immagine 9" descr="Immagine che contiene schermata, cielo, Gioco per PC, Software per videogiochi&#10;&#10;Descrizione generata automaticamente">
            <a:extLst>
              <a:ext uri="{FF2B5EF4-FFF2-40B4-BE49-F238E27FC236}">
                <a16:creationId xmlns:a16="http://schemas.microsoft.com/office/drawing/2014/main" id="{508F984B-7BCE-415A-46AA-59701A1A5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32205"/>
            <a:ext cx="12192000" cy="49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2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-5486787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A77967-2A49-6A82-15A6-C14ED703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5813"/>
            <a:ext cx="12192000" cy="55058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A44CB7-D2A5-2726-69B0-674D49BA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2768">
            <a:off x="13056688" y="780562"/>
            <a:ext cx="3569325" cy="4058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D6CE7F-D09D-0A29-45B4-E2C557283FD6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AC131E2-70FB-69C5-98A9-42AA4843A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560336"/>
          </a:xfrm>
          <a:prstGeom prst="rect">
            <a:avLst/>
          </a:prstGeom>
        </p:spPr>
      </p:pic>
      <p:pic>
        <p:nvPicPr>
          <p:cNvPr id="7" name="Immagine 6" descr="Immagine che contiene schermata, cielo, Gioco per PC, Software per videogiochi&#10;&#10;Descrizione generata automaticamente">
            <a:extLst>
              <a:ext uri="{FF2B5EF4-FFF2-40B4-BE49-F238E27FC236}">
                <a16:creationId xmlns:a16="http://schemas.microsoft.com/office/drawing/2014/main" id="{5AA8228B-622E-4AFE-6856-E84248D8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560336"/>
            <a:ext cx="12192000" cy="492607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24D16D9-1295-7C81-6AD3-7BA4B6FB7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540932"/>
            <a:ext cx="122350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8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cielo, Gioco per PC, Software per videogiochi&#10;&#10;Descrizione generata automaticamente">
            <a:extLst>
              <a:ext uri="{FF2B5EF4-FFF2-40B4-BE49-F238E27FC236}">
                <a16:creationId xmlns:a16="http://schemas.microsoft.com/office/drawing/2014/main" id="{5AA8228B-622E-4AFE-6856-E84248D8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4194"/>
            <a:ext cx="12192000" cy="49260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-5486787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A44CB7-D2A5-2726-69B0-674D49BA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2768">
            <a:off x="13056688" y="780562"/>
            <a:ext cx="3569325" cy="4058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D6CE7F-D09D-0A29-45B4-E2C557283FD6}"/>
              </a:ext>
            </a:extLst>
          </p:cNvPr>
          <p:cNvSpPr txBox="1"/>
          <p:nvPr/>
        </p:nvSpPr>
        <p:spPr>
          <a:xfrm>
            <a:off x="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AC131E2-70FB-69C5-98A9-42AA4843A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446142"/>
            <a:ext cx="12192000" cy="55603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153C8F-D79B-C24C-4371-CB016CCCD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0267"/>
            <a:ext cx="122350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66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7CFB0F-2EA9-21FA-320B-33CAC12E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40" y="5748180"/>
            <a:ext cx="10936920" cy="739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Menu </a:t>
            </a:r>
            <a:b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iniziale</a:t>
            </a:r>
            <a:endParaRPr lang="en-US" sz="5000" dirty="0">
              <a:solidFill>
                <a:schemeClr val="tx1">
                  <a:lumMod val="85000"/>
                  <a:lumOff val="1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B52574-6728-C9B8-2EA4-3AAD712AC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08"/>
          <a:stretch/>
        </p:blipFill>
        <p:spPr>
          <a:xfrm>
            <a:off x="7391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7558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54693C-BA3C-C431-0673-B6361818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90" y="-1"/>
            <a:ext cx="12235090" cy="6858001"/>
          </a:xfrm>
          <a:prstGeom prst="rect">
            <a:avLst/>
          </a:prstGeom>
        </p:spPr>
      </p:pic>
      <p:pic>
        <p:nvPicPr>
          <p:cNvPr id="7" name="Immagine 6" descr="Immagine che contiene schermata, cielo, Gioco per PC, Software per videogiochi&#10;&#10;Descrizione generata automaticamente">
            <a:extLst>
              <a:ext uri="{FF2B5EF4-FFF2-40B4-BE49-F238E27FC236}">
                <a16:creationId xmlns:a16="http://schemas.microsoft.com/office/drawing/2014/main" id="{5AA8228B-622E-4AFE-6856-E84248D8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26073"/>
            <a:ext cx="12192000" cy="49260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007A4-E0BE-3805-AB13-707AC3C9B75E}"/>
              </a:ext>
            </a:extLst>
          </p:cNvPr>
          <p:cNvSpPr txBox="1"/>
          <p:nvPr/>
        </p:nvSpPr>
        <p:spPr>
          <a:xfrm>
            <a:off x="0" y="-5486787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D6CE7F-D09D-0A29-45B4-E2C557283FD6}"/>
              </a:ext>
            </a:extLst>
          </p:cNvPr>
          <p:cNvSpPr txBox="1"/>
          <p:nvPr/>
        </p:nvSpPr>
        <p:spPr>
          <a:xfrm>
            <a:off x="-43090" y="0"/>
            <a:ext cx="5029200" cy="70788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Demo di gioco</a:t>
            </a:r>
          </a:p>
        </p:txBody>
      </p:sp>
    </p:spTree>
    <p:extLst>
      <p:ext uri="{BB962C8B-B14F-4D97-AF65-F5344CB8AC3E}">
        <p14:creationId xmlns:p14="http://schemas.microsoft.com/office/powerpoint/2010/main" val="35600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37D73-21EB-88B3-6AAD-AD25472D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16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DIAGRAMMA UML GENERALE: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9BF993-B35E-24A5-E345-F7D3DB05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38" y="1257445"/>
            <a:ext cx="9109324" cy="50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37D73-21EB-88B3-6AAD-AD25472D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		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15A25A-86B4-C211-122A-85FEBA38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9BF993-B35E-24A5-E345-F7D3DB05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3284" cy="6858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09DFF62F-3754-A289-7B00-05BAF7BD65CB}"/>
              </a:ext>
            </a:extLst>
          </p:cNvPr>
          <p:cNvSpPr/>
          <p:nvPr/>
        </p:nvSpPr>
        <p:spPr>
          <a:xfrm>
            <a:off x="1444976" y="54946"/>
            <a:ext cx="767646" cy="485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CDF420B-94DC-1AA1-0EC1-B4A5BE6B8182}"/>
              </a:ext>
            </a:extLst>
          </p:cNvPr>
          <p:cNvSpPr/>
          <p:nvPr/>
        </p:nvSpPr>
        <p:spPr>
          <a:xfrm>
            <a:off x="8664220" y="-120297"/>
            <a:ext cx="767646" cy="485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066BAE6-ACF9-1BE6-4DC9-7CD7E638CC7F}"/>
              </a:ext>
            </a:extLst>
          </p:cNvPr>
          <p:cNvSpPr/>
          <p:nvPr/>
        </p:nvSpPr>
        <p:spPr>
          <a:xfrm>
            <a:off x="1569154" y="4298245"/>
            <a:ext cx="519289" cy="485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76CD7CA-FE73-C2BD-1BC3-E419108AFC70}"/>
              </a:ext>
            </a:extLst>
          </p:cNvPr>
          <p:cNvSpPr/>
          <p:nvPr/>
        </p:nvSpPr>
        <p:spPr>
          <a:xfrm>
            <a:off x="5647353" y="2516858"/>
            <a:ext cx="2419687" cy="91214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167455-EEF8-823A-CAB7-615E56A7DABB}"/>
              </a:ext>
            </a:extLst>
          </p:cNvPr>
          <p:cNvSpPr txBox="1"/>
          <p:nvPr/>
        </p:nvSpPr>
        <p:spPr>
          <a:xfrm>
            <a:off x="3652042" y="970912"/>
            <a:ext cx="5029200" cy="120032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Come si può vedere e codice e stato strutturato utilizzando il pattern MVC.</a:t>
            </a:r>
          </a:p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Sono inoltre presenti pattern specifici come SINGLETON per diverse funzionalità di gioco</a:t>
            </a:r>
          </a:p>
        </p:txBody>
      </p:sp>
    </p:spTree>
    <p:extLst>
      <p:ext uri="{BB962C8B-B14F-4D97-AF65-F5344CB8AC3E}">
        <p14:creationId xmlns:p14="http://schemas.microsoft.com/office/powerpoint/2010/main" val="424781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F23E29E-3EE6-DA5C-04F9-1351FEC4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723" y="-3405351"/>
            <a:ext cx="43946186" cy="244365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6637D73-21EB-88B3-6AAD-AD25472D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			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CE27A4-4586-DC9F-F62B-EE6760169F20}"/>
              </a:ext>
            </a:extLst>
          </p:cNvPr>
          <p:cNvSpPr txBox="1"/>
          <p:nvPr/>
        </p:nvSpPr>
        <p:spPr>
          <a:xfrm>
            <a:off x="536028" y="945931"/>
            <a:ext cx="4319751" cy="349994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01116C-0E97-294D-B40E-6A0F35B74173}"/>
              </a:ext>
            </a:extLst>
          </p:cNvPr>
          <p:cNvSpPr txBox="1"/>
          <p:nvPr/>
        </p:nvSpPr>
        <p:spPr>
          <a:xfrm>
            <a:off x="5096202" y="1233488"/>
            <a:ext cx="3201492" cy="3499945"/>
          </a:xfrm>
          <a:prstGeom prst="rect">
            <a:avLst/>
          </a:prstGeom>
          <a:solidFill>
            <a:srgbClr val="6DCEFF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C81857-21F6-77FF-EA72-0427590B2657}"/>
              </a:ext>
            </a:extLst>
          </p:cNvPr>
          <p:cNvSpPr txBox="1"/>
          <p:nvPr/>
        </p:nvSpPr>
        <p:spPr>
          <a:xfrm>
            <a:off x="536028" y="4733433"/>
            <a:ext cx="7761666" cy="3499945"/>
          </a:xfrm>
          <a:prstGeom prst="rect">
            <a:avLst/>
          </a:prstGeom>
          <a:solidFill>
            <a:srgbClr val="6DCEFF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83508A-6D40-91D1-2233-2D7DD12F39D2}"/>
              </a:ext>
            </a:extLst>
          </p:cNvPr>
          <p:cNvSpPr txBox="1"/>
          <p:nvPr/>
        </p:nvSpPr>
        <p:spPr>
          <a:xfrm>
            <a:off x="5214025" y="1690688"/>
            <a:ext cx="2101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Classe che si occupa della gestione dello switch dei menu di gioco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5D1C0DC-978C-109D-9ABA-C96C07F21E49}"/>
              </a:ext>
            </a:extLst>
          </p:cNvPr>
          <p:cNvCxnSpPr/>
          <p:nvPr/>
        </p:nvCxnSpPr>
        <p:spPr>
          <a:xfrm flipH="1">
            <a:off x="4855779" y="2597426"/>
            <a:ext cx="35824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2F366503-6F5A-5177-1E90-19DEA356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02272"/>
            <a:ext cx="12192000" cy="68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50D30F-B1E0-13A5-14B2-E62E7CCEE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B723D1-7ACF-E4E8-2ED4-52B045E50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7BEAE4-FD36-3DED-6570-6E025554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1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BB723D1-7ACF-E4E8-2ED4-52B045E50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7BEAE4-FD36-3DED-6570-6E025554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22"/>
            <a:ext cx="12192000" cy="6814387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94B1B3B4-A50B-54B1-EDCC-0D92E5BF1465}"/>
              </a:ext>
            </a:extLst>
          </p:cNvPr>
          <p:cNvSpPr/>
          <p:nvPr/>
        </p:nvSpPr>
        <p:spPr>
          <a:xfrm>
            <a:off x="79021" y="2943578"/>
            <a:ext cx="519289" cy="485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6793E7C-83F3-1BFB-A3D8-7C25019FB513}"/>
              </a:ext>
            </a:extLst>
          </p:cNvPr>
          <p:cNvSpPr/>
          <p:nvPr/>
        </p:nvSpPr>
        <p:spPr>
          <a:xfrm>
            <a:off x="11593690" y="2943578"/>
            <a:ext cx="519289" cy="4854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39E5A5-95D5-1BC7-1821-D6B58EDBF85C}"/>
              </a:ext>
            </a:extLst>
          </p:cNvPr>
          <p:cNvSpPr txBox="1"/>
          <p:nvPr/>
        </p:nvSpPr>
        <p:spPr>
          <a:xfrm>
            <a:off x="0" y="938480"/>
            <a:ext cx="12033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E stata implementata la funzionalità di cambio  tabulazione menu tramite i tasti X e </a:t>
            </a:r>
            <a:r>
              <a:rPr lang="it-IT" sz="4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 della </a:t>
            </a:r>
            <a:r>
              <a:rPr lang="it-IT" sz="4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tastera</a:t>
            </a:r>
            <a:endParaRPr lang="it-IT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CC6EEDC-874D-8E50-75C9-C64143AE1878}"/>
              </a:ext>
            </a:extLst>
          </p:cNvPr>
          <p:cNvCxnSpPr>
            <a:endCxn id="4" idx="7"/>
          </p:cNvCxnSpPr>
          <p:nvPr/>
        </p:nvCxnSpPr>
        <p:spPr>
          <a:xfrm flipH="1">
            <a:off x="522262" y="2156178"/>
            <a:ext cx="775960" cy="8584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9290BD3-CB0D-15F8-906F-E90EC8586D5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0591952" y="2138978"/>
            <a:ext cx="1077786" cy="8756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67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7BEAE4-FD36-3DED-6570-6E025554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1" y="8048977"/>
            <a:ext cx="12192000" cy="68143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39E5A5-95D5-1BC7-1821-D6B58EDBF85C}"/>
              </a:ext>
            </a:extLst>
          </p:cNvPr>
          <p:cNvSpPr txBox="1"/>
          <p:nvPr/>
        </p:nvSpPr>
        <p:spPr>
          <a:xfrm>
            <a:off x="79021" y="102975"/>
            <a:ext cx="103857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 stata implementata la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funzionalita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di cambio  tabulazione menu tramite i tasti X 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della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tastera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Similmente quando si </a:t>
            </a:r>
            <a:r>
              <a:rPr lang="it-IT" sz="4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e’</a:t>
            </a:r>
            <a:r>
              <a:rPr lang="it-IT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 in gioco tali tasti permetto di cambiare le magie che il personaggio ha a disposizione</a:t>
            </a:r>
          </a:p>
        </p:txBody>
      </p:sp>
      <p:pic>
        <p:nvPicPr>
          <p:cNvPr id="9" name="Immagine 8" descr="Immagine che contiene torta di compleanno, marrone, arte, cioccolato&#10;&#10;Descrizione generata automaticamente">
            <a:extLst>
              <a:ext uri="{FF2B5EF4-FFF2-40B4-BE49-F238E27FC236}">
                <a16:creationId xmlns:a16="http://schemas.microsoft.com/office/drawing/2014/main" id="{C8D22A9E-0977-53B1-C9AB-E5CD5236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621" y="0"/>
            <a:ext cx="2184400" cy="23241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B764C9-5D4C-1F5F-1594-4644B15E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1" y="2657520"/>
            <a:ext cx="7772400" cy="972916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15E5C701-2158-D7C1-61CA-403C964C0CEE}"/>
              </a:ext>
            </a:extLst>
          </p:cNvPr>
          <p:cNvSpPr/>
          <p:nvPr/>
        </p:nvSpPr>
        <p:spPr>
          <a:xfrm>
            <a:off x="4538133" y="2657520"/>
            <a:ext cx="1185334" cy="97291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15CA870-C4E8-97DF-5B39-50F3C28D5B90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3826933" y="3487956"/>
            <a:ext cx="884788" cy="5775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BE2799-0EC5-EFBE-9803-4B3B92EC1752}"/>
              </a:ext>
            </a:extLst>
          </p:cNvPr>
          <p:cNvSpPr txBox="1"/>
          <p:nvPr/>
        </p:nvSpPr>
        <p:spPr>
          <a:xfrm>
            <a:off x="2002387" y="396391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Magia Corrente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AE2771-4628-5576-B18C-FBCD56D5A353}"/>
              </a:ext>
            </a:extLst>
          </p:cNvPr>
          <p:cNvSpPr txBox="1"/>
          <p:nvPr/>
        </p:nvSpPr>
        <p:spPr>
          <a:xfrm>
            <a:off x="3826933" y="7256370"/>
            <a:ext cx="4301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Ogni magia e associata ad un oggetto chiamato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SpellBook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che si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puo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trovare su un qualsiasi livello.</a:t>
            </a:r>
          </a:p>
          <a:p>
            <a:pPr algn="ctr"/>
            <a:endParaRPr lang="it-IT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Ad esso e inoltre associato tutte le informazioni riguardante la magia come l effetto particellare, audio durata e danno.</a:t>
            </a:r>
          </a:p>
          <a:p>
            <a:pPr algn="ctr"/>
            <a:endParaRPr lang="it-IT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Per mantenere le magie utilizzabili su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piu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scene diverse abbiamo dovuto ricorrere alla non distruzione di tali oggetti al cambio di scena tramite la funzione chiave dont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Destroy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On Load</a:t>
            </a:r>
          </a:p>
        </p:txBody>
      </p:sp>
    </p:spTree>
    <p:extLst>
      <p:ext uri="{BB962C8B-B14F-4D97-AF65-F5344CB8AC3E}">
        <p14:creationId xmlns:p14="http://schemas.microsoft.com/office/powerpoint/2010/main" val="145769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FF76BA-F72E-F2C4-A29C-B7355BF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85" y="-2"/>
            <a:ext cx="12333284" cy="72307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D75CC3-7FA0-91B7-79B8-DB1AACE7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92" y="0"/>
            <a:ext cx="12278591" cy="72307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39E5A5-95D5-1BC7-1821-D6B58EDBF85C}"/>
              </a:ext>
            </a:extLst>
          </p:cNvPr>
          <p:cNvSpPr txBox="1"/>
          <p:nvPr/>
        </p:nvSpPr>
        <p:spPr>
          <a:xfrm>
            <a:off x="3106427" y="1228397"/>
            <a:ext cx="4301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Ogni magia e associata ad un oggetto chiamato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SpellBook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che si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puo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trovare su un qualsiasi livello.</a:t>
            </a:r>
          </a:p>
          <a:p>
            <a:pPr algn="ctr"/>
            <a:endParaRPr lang="it-IT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Ad esso e inoltre associato tutte le informazioni riguardante la magia come l effetto particellare, audio durata e danno.</a:t>
            </a:r>
          </a:p>
          <a:p>
            <a:pPr algn="ctr"/>
            <a:endParaRPr lang="it-IT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Per mantenere le magie utilizzabili su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piu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scene diverse abbiamo dovuto ricorrere alla non distruzione di tali oggetti al cambio di scena tramite la funzione chiave dont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Destroy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On Load</a:t>
            </a:r>
          </a:p>
        </p:txBody>
      </p:sp>
      <p:pic>
        <p:nvPicPr>
          <p:cNvPr id="9" name="Immagine 8" descr="Immagine che contiene torta di compleanno, marrone, arte, cioccolato&#10;&#10;Descrizione generata automaticamente">
            <a:extLst>
              <a:ext uri="{FF2B5EF4-FFF2-40B4-BE49-F238E27FC236}">
                <a16:creationId xmlns:a16="http://schemas.microsoft.com/office/drawing/2014/main" id="{C8D22A9E-0977-53B1-C9AB-E5CD5236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021" y="782904"/>
            <a:ext cx="5198533" cy="55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1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393</Words>
  <Application>Microsoft Macintosh PowerPoint</Application>
  <PresentationFormat>Widescreen</PresentationFormat>
  <Paragraphs>52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Tema di Office</vt:lpstr>
      <vt:lpstr>Dantes Trip</vt:lpstr>
      <vt:lpstr>Menu  iniziale</vt:lpstr>
      <vt:lpstr>DIAGRAMMA UML GENERALE:</vt:lpstr>
      <vt:lpstr>    </vt:lpstr>
      <vt:lpstr>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Tommasi Alessio</dc:creator>
  <cp:lastModifiedBy>Tommasi Alessio</cp:lastModifiedBy>
  <cp:revision>26</cp:revision>
  <dcterms:created xsi:type="dcterms:W3CDTF">2024-01-09T15:06:21Z</dcterms:created>
  <dcterms:modified xsi:type="dcterms:W3CDTF">2024-01-10T16:51:32Z</dcterms:modified>
</cp:coreProperties>
</file>